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71" r:id="rId4"/>
    <p:sldId id="265" r:id="rId5"/>
    <p:sldId id="272" r:id="rId6"/>
    <p:sldId id="258" r:id="rId7"/>
    <p:sldId id="259" r:id="rId8"/>
    <p:sldId id="267" r:id="rId9"/>
    <p:sldId id="269" r:id="rId10"/>
    <p:sldId id="260" r:id="rId11"/>
    <p:sldId id="261" r:id="rId12"/>
    <p:sldId id="266" r:id="rId13"/>
    <p:sldId id="270" r:id="rId14"/>
    <p:sldId id="263" r:id="rId15"/>
    <p:sldId id="273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04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B366C-FB09-43CA-A3AF-7C7BDDC740DF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F16A-7917-4DC9-BC23-629E5E1778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3F16A-7917-4DC9-BC23-629E5E17781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A0B2CB-29E8-4F61-9FAA-596BDAE2DFE4}" type="datetimeFigureOut">
              <a:rPr lang="en-US" smtClean="0"/>
              <a:pPr/>
              <a:t>5/6/2009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69538C-7981-4E72-B215-DC2F0AFABF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Number%20of%20foreign%20and%20local%20stories.doc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27146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300" dirty="0" smtClean="0">
                <a:latin typeface="Freestyle Script" pitchFamily="66" charset="0"/>
              </a:rPr>
              <a:t>Locality and Self-Identity</a:t>
            </a:r>
            <a:r>
              <a:rPr lang="en-US" sz="6000" dirty="0" smtClean="0"/>
              <a:t>: </a:t>
            </a:r>
            <a:br>
              <a:rPr lang="en-US" sz="6000" dirty="0" smtClean="0"/>
            </a:br>
            <a:r>
              <a:rPr lang="en-US" sz="4000" dirty="0" smtClean="0"/>
              <a:t>The Inclusion of Local </a:t>
            </a:r>
            <a:r>
              <a:rPr lang="en-US" sz="4000" dirty="0" smtClean="0"/>
              <a:t>Literature in </a:t>
            </a:r>
            <a:r>
              <a:rPr lang="en-US" sz="4000" dirty="0" smtClean="0"/>
              <a:t>Indonesian English Text-Books</a:t>
            </a:r>
            <a:r>
              <a:rPr lang="en-US" sz="5300" dirty="0" smtClean="0"/>
              <a:t/>
            </a:r>
            <a:br>
              <a:rPr lang="en-US" sz="53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357694"/>
            <a:ext cx="7854696" cy="171451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2000" b="1" dirty="0" smtClean="0"/>
              <a:t>Ahmad </a:t>
            </a:r>
            <a:r>
              <a:rPr lang="en-US" sz="2000" b="1" dirty="0" err="1" smtClean="0"/>
              <a:t>Bukhori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Nia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Nafisah</a:t>
            </a:r>
            <a:r>
              <a:rPr lang="en-US" sz="2000" b="1" dirty="0" smtClean="0"/>
              <a:t>, and </a:t>
            </a:r>
            <a:r>
              <a:rPr lang="en-US" sz="2000" b="1" dirty="0" err="1" smtClean="0"/>
              <a:t>Ika</a:t>
            </a:r>
            <a:r>
              <a:rPr lang="en-US" sz="2000" b="1" dirty="0" smtClean="0"/>
              <a:t> L. </a:t>
            </a:r>
            <a:r>
              <a:rPr lang="en-US" sz="2000" b="1" dirty="0" err="1" smtClean="0"/>
              <a:t>Damayanti</a:t>
            </a:r>
            <a:endParaRPr lang="en-US" b="1" dirty="0" smtClean="0"/>
          </a:p>
          <a:p>
            <a:pPr algn="ctr"/>
            <a:r>
              <a:rPr lang="en-US" b="1" dirty="0" smtClean="0"/>
              <a:t>Indonesia University of Education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SoLLs.INTEC.09</a:t>
            </a:r>
          </a:p>
          <a:p>
            <a:pPr algn="ctr"/>
            <a:r>
              <a:rPr lang="en-US" b="1" dirty="0" err="1" smtClean="0"/>
              <a:t>Universiti</a:t>
            </a:r>
            <a:r>
              <a:rPr lang="en-US" b="1" dirty="0" smtClean="0"/>
              <a:t> </a:t>
            </a:r>
            <a:r>
              <a:rPr lang="en-US" b="1" dirty="0" err="1" smtClean="0"/>
              <a:t>Kebangsaan</a:t>
            </a:r>
            <a:r>
              <a:rPr lang="en-US" b="1" dirty="0" smtClean="0"/>
              <a:t> Malaysia</a:t>
            </a:r>
          </a:p>
          <a:p>
            <a:pPr algn="ctr"/>
            <a:r>
              <a:rPr lang="en-US" b="1" dirty="0" smtClean="0"/>
              <a:t>5-6 May 2009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Finding Cont: Teachers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935480"/>
            <a:ext cx="7901014" cy="43891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Nationalism</a:t>
            </a:r>
          </a:p>
          <a:p>
            <a:pPr lvl="1"/>
            <a:r>
              <a:rPr lang="en-US" dirty="0" smtClean="0"/>
              <a:t>Very patriotic, proud of being Indonesians</a:t>
            </a:r>
          </a:p>
          <a:p>
            <a:pPr lvl="2"/>
            <a:r>
              <a:rPr lang="en-US" dirty="0" smtClean="0"/>
              <a:t>Born, raised, work, and live in the country</a:t>
            </a:r>
          </a:p>
          <a:p>
            <a:pPr lvl="2"/>
            <a:r>
              <a:rPr lang="en-US" dirty="0" smtClean="0"/>
              <a:t>Prefer local food and clothes, not always music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Reading interest</a:t>
            </a:r>
          </a:p>
          <a:p>
            <a:pPr lvl="1"/>
            <a:r>
              <a:rPr lang="en-US" dirty="0" smtClean="0"/>
              <a:t>Many interested in reading local stories</a:t>
            </a:r>
          </a:p>
          <a:p>
            <a:pPr lvl="1"/>
            <a:r>
              <a:rPr lang="en-US" dirty="0" smtClean="0"/>
              <a:t>A few interested in reading both stories (int’l schools)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English Teaching</a:t>
            </a:r>
          </a:p>
          <a:p>
            <a:pPr lvl="1"/>
            <a:r>
              <a:rPr lang="en-US" dirty="0" smtClean="0"/>
              <a:t>Many found easier to teach narrative using local stories</a:t>
            </a:r>
          </a:p>
          <a:p>
            <a:pPr lvl="1"/>
            <a:r>
              <a:rPr lang="en-US" dirty="0" smtClean="0"/>
              <a:t>A few found indifferent between both stories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Finding Cont: Students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Nationalism (food, film, fashion)</a:t>
            </a:r>
          </a:p>
          <a:p>
            <a:pPr lvl="1"/>
            <a:r>
              <a:rPr lang="en-US" dirty="0" smtClean="0"/>
              <a:t>Majority, proud of being Indonesians, a few less proud</a:t>
            </a:r>
          </a:p>
          <a:p>
            <a:pPr lvl="1"/>
            <a:r>
              <a:rPr lang="en-US" dirty="0" smtClean="0"/>
              <a:t>Like local food and fashion better due to availability and affordability </a:t>
            </a:r>
          </a:p>
          <a:p>
            <a:pPr lvl="1"/>
            <a:r>
              <a:rPr lang="en-US" dirty="0" smtClean="0"/>
              <a:t>Many prefer foreign music due to creativity and English learning.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Reading interests</a:t>
            </a:r>
          </a:p>
          <a:p>
            <a:pPr lvl="1"/>
            <a:r>
              <a:rPr lang="en-US" dirty="0" smtClean="0"/>
              <a:t>Junior high and religion school Ss like local stories better.</a:t>
            </a:r>
          </a:p>
          <a:p>
            <a:pPr lvl="1"/>
            <a:r>
              <a:rPr lang="en-US" dirty="0" smtClean="0"/>
              <a:t>Senior high Ss of urban school prefer foreign stories to the local ones.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Learning process </a:t>
            </a:r>
          </a:p>
          <a:p>
            <a:pPr lvl="1"/>
            <a:r>
              <a:rPr lang="en-US" dirty="0" smtClean="0"/>
              <a:t>Students of junior high and religion schools learn the four language skills better with local stories with slight difference for each skill</a:t>
            </a:r>
          </a:p>
          <a:p>
            <a:pPr lvl="1"/>
            <a:r>
              <a:rPr lang="en-US" dirty="0" smtClean="0"/>
              <a:t>Some high school students learn the four language skills better with both foreign and local stories 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704088"/>
            <a:ext cx="7901014" cy="867524"/>
          </a:xfrm>
        </p:spPr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Discussion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935480"/>
            <a:ext cx="7972452" cy="438912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Inclusion of narrative texts:</a:t>
            </a:r>
          </a:p>
          <a:p>
            <a:pPr lvl="1"/>
            <a:r>
              <a:rPr lang="en-US" dirty="0" smtClean="0"/>
              <a:t>As mandated by the curriculum, all sample books have included narrative texts in various forms, meeting the minimum requirement for a good text book set by the government.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Most students found it easier to learn the four English language skills using local stories (Lazar, 1993; Tomlinson, 1990; Wright, 1989), supported by (Muslim, 2008). 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content of text-book is rather relevant with students’ background or prior knowledge (Graves et.al., 2004; </a:t>
            </a:r>
            <a:r>
              <a:rPr lang="en-US" dirty="0" err="1" smtClean="0"/>
              <a:t>Gu</a:t>
            </a:r>
            <a:r>
              <a:rPr lang="en-US" dirty="0" smtClean="0"/>
              <a:t>, 2003; </a:t>
            </a:r>
            <a:r>
              <a:rPr lang="en-US" dirty="0" err="1" smtClean="0"/>
              <a:t>Blachowicz</a:t>
            </a:r>
            <a:r>
              <a:rPr lang="en-US" dirty="0" smtClean="0"/>
              <a:t> &amp; Fisher, 2003; </a:t>
            </a:r>
            <a:r>
              <a:rPr lang="en-US" dirty="0" err="1" smtClean="0"/>
              <a:t>Elley</a:t>
            </a:r>
            <a:r>
              <a:rPr lang="en-US" dirty="0" smtClean="0"/>
              <a:t>, 1997).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Foreign stories are still dominant in English text-books.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Stories from Java are still central</a:t>
            </a:r>
          </a:p>
          <a:p>
            <a:pPr lvl="2"/>
            <a:r>
              <a:rPr lang="en-US" dirty="0" smtClean="0"/>
              <a:t>Most book writers and publisher are in Java island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04088"/>
            <a:ext cx="8115328" cy="1143000"/>
          </a:xfrm>
        </p:spPr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Discussion Cont.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935480"/>
            <a:ext cx="8043890" cy="438912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Nurturing nationalism by teachers</a:t>
            </a:r>
          </a:p>
          <a:p>
            <a:pPr lvl="1"/>
            <a:r>
              <a:rPr lang="en-US" dirty="0" smtClean="0"/>
              <a:t>Introducing local stories and cultures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School location determines students, interests and nationalism. </a:t>
            </a:r>
          </a:p>
          <a:p>
            <a:pPr lvl="1"/>
            <a:r>
              <a:rPr lang="en-US" dirty="0" smtClean="0"/>
              <a:t>The less urban, the more nationalistic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Students’ intellectuality also influences their nationalism. </a:t>
            </a:r>
          </a:p>
          <a:p>
            <a:pPr lvl="1"/>
            <a:r>
              <a:rPr lang="en-US" dirty="0" smtClean="0"/>
              <a:t>High achieving is more critical and less nationalistic. 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Type of schools affect the sense of nationalism.</a:t>
            </a:r>
          </a:p>
          <a:p>
            <a:pPr lvl="1"/>
            <a:r>
              <a:rPr lang="en-US" dirty="0" smtClean="0"/>
              <a:t>Religion school is more nationalistic, history approves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School levels influence the sense </a:t>
            </a:r>
          </a:p>
          <a:p>
            <a:pPr lvl="1"/>
            <a:r>
              <a:rPr lang="en-US" dirty="0" smtClean="0"/>
              <a:t>JHS students are more nationalistic</a:t>
            </a:r>
          </a:p>
          <a:p>
            <a:pPr lvl="1"/>
            <a:r>
              <a:rPr lang="en-US" dirty="0" smtClean="0"/>
              <a:t>Less exposed to foreign cultures 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972452" cy="1000132"/>
          </a:xfrm>
        </p:spPr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Conclusion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785926"/>
            <a:ext cx="8043890" cy="453867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 smtClean="0"/>
              <a:t>Sample books have included narrative texts, but foreign story is still dominant.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Stories from Java </a:t>
            </a:r>
            <a:r>
              <a:rPr lang="en-US" dirty="0" smtClean="0"/>
              <a:t>island are </a:t>
            </a:r>
            <a:r>
              <a:rPr lang="en-US" dirty="0" smtClean="0"/>
              <a:t>still central.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Teachers tend to have higher sense of nationalism than their students (maturity and understanding of self-identity).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Ss from urban schools have less sense of nationalism due to their environment.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Some teachers find local stories support the teaching of narrative texts using local literature but others find it indifferent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Most students find it easier to learn the four skills of English via local stories but a few found indifferent.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younger the students, the higher the nationalism 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972452" cy="1000132"/>
          </a:xfrm>
        </p:spPr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Suggestion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785926"/>
            <a:ext cx="8043890" cy="4538674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More quality local stories included in text-books.</a:t>
            </a:r>
          </a:p>
          <a:p>
            <a:pPr lvl="0"/>
            <a:r>
              <a:rPr lang="en-US" dirty="0" smtClean="0"/>
              <a:t>Also</a:t>
            </a:r>
            <a:r>
              <a:rPr lang="en-US" smtClean="0"/>
              <a:t>, more </a:t>
            </a:r>
            <a:r>
              <a:rPr lang="en-US" dirty="0" smtClean="0"/>
              <a:t>non-Java stories included.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11500" dirty="0" smtClean="0">
                <a:latin typeface="Freestyle Script" pitchFamily="66" charset="0"/>
              </a:rPr>
              <a:t>end …</a:t>
            </a:r>
            <a:endParaRPr lang="en-US" sz="11500" dirty="0">
              <a:latin typeface="Freestyle Script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214686"/>
            <a:ext cx="7286676" cy="1785950"/>
          </a:xfrm>
        </p:spPr>
        <p:txBody>
          <a:bodyPr/>
          <a:lstStyle/>
          <a:p>
            <a:r>
              <a:rPr lang="en-US" b="1" dirty="0" smtClean="0"/>
              <a:t>Thank you</a:t>
            </a:r>
          </a:p>
          <a:p>
            <a:r>
              <a:rPr lang="en-US" b="1" dirty="0" err="1" smtClean="0"/>
              <a:t>Terima</a:t>
            </a:r>
            <a:r>
              <a:rPr lang="en-US" b="1" dirty="0" smtClean="0"/>
              <a:t> </a:t>
            </a:r>
            <a:r>
              <a:rPr lang="en-US" b="1" dirty="0" err="1" smtClean="0"/>
              <a:t>kasih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500042"/>
            <a:ext cx="7686700" cy="1143000"/>
          </a:xfrm>
        </p:spPr>
        <p:txBody>
          <a:bodyPr/>
          <a:lstStyle/>
          <a:p>
            <a:r>
              <a:rPr lang="en-US" dirty="0" smtClean="0">
                <a:latin typeface="Freestyle Script" pitchFamily="66" charset="0"/>
              </a:rPr>
              <a:t>Introduction  </a:t>
            </a:r>
            <a:endParaRPr lang="en-US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928802"/>
            <a:ext cx="7829576" cy="4395798"/>
          </a:xfrm>
        </p:spPr>
        <p:txBody>
          <a:bodyPr>
            <a:normAutofit fontScale="77500" lnSpcReduction="20000"/>
          </a:bodyPr>
          <a:lstStyle/>
          <a:p>
            <a:r>
              <a:rPr lang="en-US" sz="2900" dirty="0" smtClean="0"/>
              <a:t>English learning in Indonesia</a:t>
            </a:r>
          </a:p>
          <a:p>
            <a:pPr lvl="1"/>
            <a:r>
              <a:rPr lang="en-US" sz="2600" dirty="0" smtClean="0"/>
              <a:t>English as a foreign language, now introduced earlier</a:t>
            </a:r>
          </a:p>
          <a:p>
            <a:pPr lvl="1"/>
            <a:r>
              <a:rPr lang="en-US" sz="2600" dirty="0" err="1" smtClean="0"/>
              <a:t>Haliday’s</a:t>
            </a:r>
            <a:r>
              <a:rPr lang="en-US" sz="2600" dirty="0" smtClean="0"/>
              <a:t> (1985) Genre-Based Approach in Indonesian national curriculum of English; narrative text for junior and senior high schools</a:t>
            </a:r>
          </a:p>
          <a:p>
            <a:pPr lvl="1"/>
            <a:r>
              <a:rPr lang="en-US" sz="2600" dirty="0" smtClean="0"/>
              <a:t>Wells’ (1987) four literacy levels (</a:t>
            </a:r>
            <a:r>
              <a:rPr lang="nl-NL" sz="2600" dirty="0" smtClean="0"/>
              <a:t>performative, functional (JHS), informational, and epistemic (SHS)</a:t>
            </a:r>
            <a:r>
              <a:rPr lang="en-US" sz="2600" dirty="0" smtClean="0"/>
              <a:t> </a:t>
            </a:r>
          </a:p>
          <a:p>
            <a:pPr lvl="1"/>
            <a:r>
              <a:rPr lang="en-US" sz="2600" dirty="0" smtClean="0"/>
              <a:t>Children’s literature improve students’ interest (Lazar, 1993)</a:t>
            </a:r>
          </a:p>
          <a:p>
            <a:pPr lvl="1"/>
            <a:r>
              <a:rPr lang="en-US" sz="2600" dirty="0" smtClean="0"/>
              <a:t>Relevance of learning material with students background knowledge  (</a:t>
            </a:r>
            <a:r>
              <a:rPr lang="en-US" sz="2600" dirty="0" err="1" smtClean="0"/>
              <a:t>Gu</a:t>
            </a:r>
            <a:r>
              <a:rPr lang="en-US" sz="2600" dirty="0" smtClean="0"/>
              <a:t>, 2003; </a:t>
            </a:r>
            <a:r>
              <a:rPr lang="en-US" sz="2600" dirty="0" err="1" smtClean="0"/>
              <a:t>Blachowicz</a:t>
            </a:r>
            <a:r>
              <a:rPr lang="en-US" sz="2600" dirty="0" smtClean="0"/>
              <a:t> &amp; Fisher, 2003; </a:t>
            </a:r>
            <a:r>
              <a:rPr lang="en-US" sz="2600" dirty="0" err="1" smtClean="0"/>
              <a:t>Elley</a:t>
            </a:r>
            <a:r>
              <a:rPr lang="en-US" sz="2600" dirty="0" smtClean="0"/>
              <a:t>, 1997)</a:t>
            </a:r>
          </a:p>
          <a:p>
            <a:pPr lvl="1"/>
            <a:r>
              <a:rPr lang="en-US" sz="2600" dirty="0" smtClean="0"/>
              <a:t>Local stories support students’ learning of English (Muslim, 2008)</a:t>
            </a:r>
          </a:p>
          <a:p>
            <a:pPr lvl="1">
              <a:buNone/>
            </a:pPr>
            <a:endParaRPr lang="en-US" sz="2600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935480"/>
            <a:ext cx="7829576" cy="4389120"/>
          </a:xfrm>
        </p:spPr>
        <p:txBody>
          <a:bodyPr/>
          <a:lstStyle/>
          <a:p>
            <a:r>
              <a:rPr lang="en-US" sz="2900" dirty="0" smtClean="0"/>
              <a:t>Globalization</a:t>
            </a:r>
          </a:p>
          <a:p>
            <a:pPr lvl="1"/>
            <a:r>
              <a:rPr lang="en-US" sz="2600" dirty="0" smtClean="0"/>
              <a:t>Economic, social, political, psychological, and philosophical hegemony (Sasaki, 2004) </a:t>
            </a:r>
          </a:p>
          <a:p>
            <a:pPr lvl="1"/>
            <a:r>
              <a:rPr lang="en-US" sz="2600" dirty="0" smtClean="0"/>
              <a:t>Stealing </a:t>
            </a:r>
            <a:r>
              <a:rPr lang="en-US" sz="2600" dirty="0" smtClean="0"/>
              <a:t>children’s innocence </a:t>
            </a:r>
            <a:r>
              <a:rPr lang="en-US" sz="2600" dirty="0" smtClean="0"/>
              <a:t>by corporate culture (Giroux, 2000) </a:t>
            </a:r>
          </a:p>
          <a:p>
            <a:pPr lvl="1"/>
            <a:r>
              <a:rPr lang="en-US" sz="2600" dirty="0" smtClean="0"/>
              <a:t>Uprooted and lost generation (</a:t>
            </a:r>
            <a:r>
              <a:rPr lang="en-US" sz="2600" dirty="0" err="1" smtClean="0"/>
              <a:t>Mahfudin</a:t>
            </a:r>
            <a:r>
              <a:rPr lang="en-US" sz="2600" dirty="0" smtClean="0"/>
              <a:t>, 2009) </a:t>
            </a:r>
          </a:p>
          <a:p>
            <a:pPr lvl="1"/>
            <a:r>
              <a:rPr lang="en-US" sz="2600" dirty="0" smtClean="0"/>
              <a:t>Awareness of self-identity (</a:t>
            </a:r>
            <a:r>
              <a:rPr lang="en-US" sz="2600" dirty="0" err="1" smtClean="0"/>
              <a:t>Giden</a:t>
            </a:r>
            <a:r>
              <a:rPr lang="en-US" sz="2600" dirty="0" smtClean="0"/>
              <a:t> 1991, in Barker, 2000)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500042"/>
            <a:ext cx="7829576" cy="928694"/>
          </a:xfrm>
        </p:spPr>
        <p:txBody>
          <a:bodyPr/>
          <a:lstStyle/>
          <a:p>
            <a:r>
              <a:rPr lang="en-US" b="1" dirty="0" smtClean="0">
                <a:latin typeface="Freestyle Script" pitchFamily="66" charset="0"/>
              </a:rPr>
              <a:t>Introdu</a:t>
            </a:r>
            <a:r>
              <a:rPr lang="en-US" b="1" dirty="0" smtClean="0">
                <a:latin typeface="Freestyle Script" pitchFamily="66" charset="0"/>
              </a:rPr>
              <a:t>ction</a:t>
            </a:r>
            <a:r>
              <a:rPr lang="en-US" b="1" dirty="0" smtClean="0">
                <a:latin typeface="Freestyle Script" pitchFamily="66" charset="0"/>
              </a:rPr>
              <a:t> </a:t>
            </a:r>
            <a:r>
              <a:rPr lang="en-US" b="1" dirty="0" smtClean="0">
                <a:latin typeface="Freestyle Script" pitchFamily="66" charset="0"/>
              </a:rPr>
              <a:t>Cont.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571612"/>
            <a:ext cx="7572428" cy="410336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Identity </a:t>
            </a:r>
          </a:p>
          <a:p>
            <a:pPr lvl="1"/>
            <a:r>
              <a:rPr lang="en-US" dirty="0" smtClean="0"/>
              <a:t>Who, what, and how to behave (</a:t>
            </a:r>
            <a:r>
              <a:rPr lang="en-US" dirty="0" err="1" smtClean="0"/>
              <a:t>Giden</a:t>
            </a:r>
            <a:r>
              <a:rPr lang="en-US" dirty="0" smtClean="0"/>
              <a:t>, 1991 in Barker, 2000)</a:t>
            </a:r>
          </a:p>
          <a:p>
            <a:pPr lvl="1"/>
            <a:r>
              <a:rPr lang="en-US" dirty="0" smtClean="0"/>
              <a:t>Various ethnics in Indonesia. Majors:  </a:t>
            </a:r>
          </a:p>
          <a:p>
            <a:pPr lvl="2"/>
            <a:r>
              <a:rPr lang="en-US" dirty="0" smtClean="0"/>
              <a:t>Javanese, </a:t>
            </a:r>
            <a:r>
              <a:rPr lang="en-US" dirty="0" err="1" smtClean="0"/>
              <a:t>Sundanese</a:t>
            </a:r>
            <a:r>
              <a:rPr lang="en-US" dirty="0" smtClean="0"/>
              <a:t> (Java), </a:t>
            </a:r>
          </a:p>
          <a:p>
            <a:pPr lvl="2"/>
            <a:r>
              <a:rPr lang="en-US" dirty="0" err="1" smtClean="0"/>
              <a:t>Padangese</a:t>
            </a:r>
            <a:r>
              <a:rPr lang="en-US" dirty="0" smtClean="0"/>
              <a:t>, </a:t>
            </a:r>
            <a:r>
              <a:rPr lang="en-US" dirty="0" err="1" smtClean="0"/>
              <a:t>Batakese</a:t>
            </a:r>
            <a:r>
              <a:rPr lang="en-US" dirty="0" smtClean="0"/>
              <a:t> (Sumatra), </a:t>
            </a:r>
          </a:p>
          <a:p>
            <a:pPr lvl="2"/>
            <a:r>
              <a:rPr lang="en-US" dirty="0" smtClean="0"/>
              <a:t>Balinese, </a:t>
            </a:r>
          </a:p>
          <a:p>
            <a:pPr lvl="2"/>
            <a:r>
              <a:rPr lang="en-US" dirty="0" err="1" smtClean="0"/>
              <a:t>Madurese</a:t>
            </a:r>
            <a:r>
              <a:rPr lang="en-US" dirty="0" smtClean="0"/>
              <a:t>, </a:t>
            </a:r>
          </a:p>
          <a:p>
            <a:pPr lvl="2"/>
            <a:r>
              <a:rPr lang="en-US" dirty="0" err="1" smtClean="0"/>
              <a:t>Dayakese</a:t>
            </a:r>
            <a:r>
              <a:rPr lang="en-US" dirty="0" smtClean="0"/>
              <a:t> (Kalimantan)</a:t>
            </a:r>
          </a:p>
          <a:p>
            <a:pPr lvl="2"/>
            <a:r>
              <a:rPr lang="en-US" dirty="0" err="1" smtClean="0"/>
              <a:t>Bugisi</a:t>
            </a:r>
            <a:r>
              <a:rPr lang="en-US" dirty="0" smtClean="0"/>
              <a:t> (Sulawesi)</a:t>
            </a:r>
          </a:p>
          <a:p>
            <a:pPr lvl="2"/>
            <a:r>
              <a:rPr lang="en-US" dirty="0" err="1" smtClean="0"/>
              <a:t>Asmat</a:t>
            </a:r>
            <a:r>
              <a:rPr lang="en-US" dirty="0" smtClean="0"/>
              <a:t> (Papua)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Nurturance through </a:t>
            </a:r>
            <a:r>
              <a:rPr lang="en-US" dirty="0" smtClean="0"/>
              <a:t>formal schooling</a:t>
            </a:r>
          </a:p>
          <a:p>
            <a:pPr lvl="2"/>
            <a:r>
              <a:rPr lang="en-US" dirty="0" smtClean="0"/>
              <a:t>Civic education for democracy and self-identity (</a:t>
            </a:r>
            <a:r>
              <a:rPr lang="en-US" dirty="0" err="1" smtClean="0"/>
              <a:t>Saifullah</a:t>
            </a:r>
            <a:r>
              <a:rPr lang="en-US" dirty="0" smtClean="0"/>
              <a:t>, 2009)</a:t>
            </a:r>
          </a:p>
          <a:p>
            <a:pPr lvl="2"/>
            <a:r>
              <a:rPr lang="en-US" dirty="0" smtClean="0"/>
              <a:t>School dance from childhood games and plays (</a:t>
            </a:r>
            <a:r>
              <a:rPr lang="en-US" dirty="0" err="1" smtClean="0"/>
              <a:t>Sunaryo</a:t>
            </a:r>
            <a:r>
              <a:rPr lang="en-US" dirty="0" smtClean="0"/>
              <a:t>, 2009)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935480"/>
            <a:ext cx="6929486" cy="4389120"/>
          </a:xfrm>
        </p:spPr>
        <p:txBody>
          <a:bodyPr/>
          <a:lstStyle/>
          <a:p>
            <a:r>
              <a:rPr lang="en-US" dirty="0" smtClean="0"/>
              <a:t>Questions:</a:t>
            </a:r>
          </a:p>
          <a:p>
            <a:pPr lvl="1"/>
            <a:r>
              <a:rPr lang="en-US" dirty="0" smtClean="0"/>
              <a:t>How do Indonesian text-books incorporate local stories?</a:t>
            </a:r>
          </a:p>
          <a:p>
            <a:pPr lvl="1"/>
            <a:r>
              <a:rPr lang="en-US" dirty="0" smtClean="0"/>
              <a:t>How do teachers and students perceive the inclusion of local stories in the text-book?</a:t>
            </a:r>
          </a:p>
          <a:p>
            <a:pPr lvl="1"/>
            <a:r>
              <a:rPr lang="en-US" dirty="0" smtClean="0"/>
              <a:t>How does this inclusion influence students’ English learning process?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500042"/>
            <a:ext cx="7686700" cy="92869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Freestyle Script" pitchFamily="66" charset="0"/>
              </a:rPr>
              <a:t>Method</a:t>
            </a:r>
            <a:endParaRPr lang="en-US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85926"/>
            <a:ext cx="7829576" cy="453867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Descriptive  in nature</a:t>
            </a:r>
          </a:p>
          <a:p>
            <a:r>
              <a:rPr lang="en-US" dirty="0" smtClean="0"/>
              <a:t>Sample : </a:t>
            </a:r>
          </a:p>
          <a:p>
            <a:pPr lvl="1"/>
            <a:r>
              <a:rPr lang="en-US" dirty="0" smtClean="0"/>
              <a:t>10 teachers of junior and senior high schools </a:t>
            </a:r>
          </a:p>
          <a:p>
            <a:pPr lvl="1"/>
            <a:r>
              <a:rPr lang="en-US" dirty="0" smtClean="0"/>
              <a:t>Students 50 high school and 18 junior high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Instrument :</a:t>
            </a:r>
          </a:p>
          <a:p>
            <a:pPr lvl="1"/>
            <a:r>
              <a:rPr lang="en-US" dirty="0" smtClean="0"/>
              <a:t>Questionnaire </a:t>
            </a:r>
          </a:p>
          <a:p>
            <a:pPr lvl="2"/>
            <a:r>
              <a:rPr lang="en-US" dirty="0" smtClean="0"/>
              <a:t>Students (nationalism, reading interest, local/foreign stories in learning)</a:t>
            </a:r>
          </a:p>
          <a:p>
            <a:pPr lvl="2"/>
            <a:r>
              <a:rPr lang="en-US" dirty="0" smtClean="0"/>
              <a:t>Teachers (nationalism, reading interests, local/foreign stories teaching process) </a:t>
            </a:r>
          </a:p>
          <a:p>
            <a:pPr lvl="1"/>
            <a:r>
              <a:rPr lang="en-US" dirty="0" smtClean="0"/>
              <a:t>Interview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Location </a:t>
            </a:r>
          </a:p>
          <a:p>
            <a:pPr lvl="1"/>
            <a:r>
              <a:rPr lang="en-US" dirty="0" smtClean="0"/>
              <a:t>Urban and suburban schools in Bandung West Java Indonesia</a:t>
            </a:r>
          </a:p>
          <a:p>
            <a:pPr lvl="1"/>
            <a:r>
              <a:rPr lang="en-US" dirty="0" smtClean="0"/>
              <a:t>Public and religion schools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829576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Freestyle Script" pitchFamily="66" charset="0"/>
              </a:rPr>
              <a:t>Finding : Text-book, grades, and authors</a:t>
            </a:r>
            <a:endParaRPr lang="en-US" sz="4000" b="1" dirty="0">
              <a:latin typeface="Freestyle Script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3" y="1214421"/>
          <a:ext cx="8115327" cy="5240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807"/>
                <a:gridCol w="2817842"/>
                <a:gridCol w="986244"/>
                <a:gridCol w="1972490"/>
                <a:gridCol w="1732944"/>
              </a:tblGrid>
              <a:tr h="48707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Titles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Grades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Authors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Publishers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1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English on Sky Book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Mukarto dkk.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Erlangga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Real Time Student’s Book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Nina A. Bates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Phibeta A Gama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Contextual Learning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XII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Wachyu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Sundayana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dkk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Grafindo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Look Ahead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Theresia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&amp;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Eudia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Erlangga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Linked to the World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Soeprapto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&amp;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Darwis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Yudhistira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Learning to Use English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Fernando et.al.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Piranti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Darma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Kaloka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Seize Your 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English!</a:t>
                      </a:r>
                      <a:endParaRPr lang="en-US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XII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Ahmad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Bukhori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et.al.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Al-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Ihsan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Press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Let’s Talk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Bachtiar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Bima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etl.al.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Pakar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Raya 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English in Context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Wachyu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Sundayana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et.al.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Grafindo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Utama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487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Developing Competencies in English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Anwar Sofyanda, et.al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Grafindo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901014" cy="857256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Freestyle Script" pitchFamily="66" charset="0"/>
              </a:rPr>
              <a:t>Finding </a:t>
            </a:r>
            <a:r>
              <a:rPr lang="en-US" sz="4000" b="1" dirty="0" smtClean="0">
                <a:latin typeface="Freestyle Script" pitchFamily="66" charset="0"/>
              </a:rPr>
              <a:t>: </a:t>
            </a:r>
            <a:r>
              <a:rPr lang="en-US" sz="4000" b="1" dirty="0" smtClean="0">
                <a:latin typeface="Freestyle Script" pitchFamily="66" charset="0"/>
              </a:rPr>
              <a:t>number of stories</a:t>
            </a:r>
            <a:endParaRPr lang="en-US" sz="4000" b="1" dirty="0">
              <a:latin typeface="Freestyle Script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14348" y="1281777"/>
          <a:ext cx="7858179" cy="5159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611"/>
                <a:gridCol w="2556661"/>
                <a:gridCol w="1500198"/>
                <a:gridCol w="1536676"/>
                <a:gridCol w="1678033"/>
              </a:tblGrid>
              <a:tr h="5343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Titles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foreign </a:t>
                      </a:r>
                      <a:r>
                        <a:rPr lang="en-US" sz="1400" baseline="0" dirty="0" smtClean="0"/>
                        <a:t>stories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local stories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Comparison </a:t>
                      </a:r>
                      <a:endParaRPr lang="en-US" sz="1400" dirty="0"/>
                    </a:p>
                  </a:txBody>
                  <a:tcPr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English on Sky Book 2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Arial"/>
                        </a:rPr>
                        <a:t>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Real Time Student’s Book 2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No local at all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Contextual Learning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Look Ahead 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9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Linked to the World 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Learning to Use English 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16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Seize Your English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Let’s Talk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foreign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218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English in Context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lang="en-US" sz="14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More local story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710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Developing Competencies in English 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Arial"/>
                        </a:rPr>
                        <a:t>Equal proportion</a:t>
                      </a:r>
                      <a:endParaRPr lang="en-US" sz="1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37478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Total 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73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</a:t>
                      </a: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704088"/>
            <a:ext cx="7972452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Freestyle Script" pitchFamily="66" charset="0"/>
              </a:rPr>
              <a:t>Finding Cont.</a:t>
            </a:r>
            <a:endParaRPr lang="en-US" sz="4000" b="1" dirty="0">
              <a:latin typeface="Freestyle Scrip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071678"/>
            <a:ext cx="7715304" cy="3643338"/>
          </a:xfrm>
        </p:spPr>
        <p:txBody>
          <a:bodyPr/>
          <a:lstStyle/>
          <a:p>
            <a:r>
              <a:rPr lang="en-US" dirty="0" smtClean="0">
                <a:hlinkClick r:id="rId3" action="ppaction://hlinkfile"/>
              </a:rPr>
              <a:t>Foreign and local stories in each English text-book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324</TotalTime>
  <Words>1143</Words>
  <Application>Microsoft Office PowerPoint</Application>
  <PresentationFormat>On-screen Show (4:3)</PresentationFormat>
  <Paragraphs>270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Locality and Self-Identity:  The Inclusion of Local Literature in Indonesian English Text-Books </vt:lpstr>
      <vt:lpstr>Introduction  </vt:lpstr>
      <vt:lpstr>Slide 3</vt:lpstr>
      <vt:lpstr>Introduction Cont. </vt:lpstr>
      <vt:lpstr>Slide 5</vt:lpstr>
      <vt:lpstr>Method</vt:lpstr>
      <vt:lpstr>Finding : Text-book, grades, and authors</vt:lpstr>
      <vt:lpstr>Finding : number of stories</vt:lpstr>
      <vt:lpstr>Finding Cont.</vt:lpstr>
      <vt:lpstr>Finding Cont: Teachers</vt:lpstr>
      <vt:lpstr>Finding Cont: Students</vt:lpstr>
      <vt:lpstr>Discussion</vt:lpstr>
      <vt:lpstr>Discussion Cont.</vt:lpstr>
      <vt:lpstr>Conclusion</vt:lpstr>
      <vt:lpstr>Suggestion</vt:lpstr>
      <vt:lpstr>end …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Locality and Identity:  The Inclusion of Local Stories in Indonesian English Text-Books </dc:title>
  <dc:creator>Valued Acer Customer</dc:creator>
  <cp:lastModifiedBy>Valued Acer Customer</cp:lastModifiedBy>
  <cp:revision>75</cp:revision>
  <dcterms:created xsi:type="dcterms:W3CDTF">2009-05-03T22:50:56Z</dcterms:created>
  <dcterms:modified xsi:type="dcterms:W3CDTF">2009-05-06T03:42:15Z</dcterms:modified>
</cp:coreProperties>
</file>